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14" autoAdjust="0"/>
  </p:normalViewPr>
  <p:slideViewPr>
    <p:cSldViewPr>
      <p:cViewPr varScale="1">
        <p:scale>
          <a:sx n="94" d="100"/>
          <a:sy n="94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4625"/>
            <a:ext cx="6552728" cy="936103"/>
          </a:xfrm>
        </p:spPr>
        <p:txBody>
          <a:bodyPr>
            <a:noAutofit/>
          </a:bodyPr>
          <a:lstStyle/>
          <a:p>
            <a:r>
              <a:rPr lang="ru-RU" sz="6600" b="1" dirty="0" err="1" smtClean="0">
                <a:solidFill>
                  <a:srgbClr val="7030A0"/>
                </a:solidFill>
              </a:rPr>
              <a:t>Правапіс</a:t>
            </a:r>
            <a:r>
              <a:rPr lang="ru-RU" sz="6600" b="1" dirty="0" smtClean="0">
                <a:solidFill>
                  <a:srgbClr val="7030A0"/>
                </a:solidFill>
              </a:rPr>
              <a:t> </a:t>
            </a:r>
            <a:r>
              <a:rPr lang="ru-RU" sz="6600" b="1" i="1" dirty="0" smtClean="0">
                <a:solidFill>
                  <a:srgbClr val="7030A0"/>
                </a:solidFill>
              </a:rPr>
              <a:t>у</a:t>
            </a:r>
            <a:r>
              <a:rPr lang="ru-RU" sz="6600" b="1" dirty="0" smtClean="0">
                <a:solidFill>
                  <a:srgbClr val="7030A0"/>
                </a:solidFill>
              </a:rPr>
              <a:t> – </a:t>
            </a:r>
            <a:r>
              <a:rPr lang="be-BY" sz="6600" b="1" i="1" dirty="0" smtClean="0">
                <a:solidFill>
                  <a:srgbClr val="7030A0"/>
                </a:solidFill>
              </a:rPr>
              <a:t>ў</a:t>
            </a:r>
            <a:r>
              <a:rPr lang="be-BY" sz="6600" b="1" dirty="0" smtClean="0">
                <a:solidFill>
                  <a:srgbClr val="7030A0"/>
                </a:solidFill>
              </a:rPr>
              <a:t> 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2592" y="1003640"/>
            <a:ext cx="3456384" cy="4873631"/>
          </a:xfrm>
        </p:spPr>
        <p:txBody>
          <a:bodyPr>
            <a:normAutofit fontScale="85000" lnSpcReduction="10000"/>
          </a:bodyPr>
          <a:lstStyle/>
          <a:p>
            <a:endParaRPr lang="be-BY" b="1" dirty="0" smtClean="0">
              <a:solidFill>
                <a:srgbClr val="0070C0"/>
              </a:solidFill>
            </a:endParaRPr>
          </a:p>
          <a:p>
            <a:r>
              <a:rPr lang="be-BY" b="1" dirty="0" smtClean="0">
                <a:solidFill>
                  <a:srgbClr val="0070C0"/>
                </a:solidFill>
              </a:rPr>
              <a:t>ЛЕКЦЫЯ-ПРЭЗЕНТАЦЫЯ </a:t>
            </a:r>
            <a:endParaRPr lang="be-BY" b="1" dirty="0">
              <a:solidFill>
                <a:srgbClr val="0070C0"/>
              </a:solidFill>
            </a:endParaRPr>
          </a:p>
          <a:p>
            <a:r>
              <a:rPr lang="be-BY" b="1" dirty="0">
                <a:solidFill>
                  <a:srgbClr val="0070C0"/>
                </a:solidFill>
              </a:rPr>
              <a:t>па БЕЛАРУСКАЙ МОВЕ</a:t>
            </a:r>
          </a:p>
          <a:p>
            <a:r>
              <a:rPr lang="be-BY" b="1" i="1" dirty="0">
                <a:solidFill>
                  <a:srgbClr val="0070C0"/>
                </a:solidFill>
              </a:rPr>
              <a:t>для слухачоў </a:t>
            </a:r>
          </a:p>
          <a:p>
            <a:r>
              <a:rPr lang="be-BY" b="1" i="1" dirty="0">
                <a:solidFill>
                  <a:srgbClr val="0070C0"/>
                </a:solidFill>
              </a:rPr>
              <a:t>падрыхтоўчага аддзялення </a:t>
            </a:r>
          </a:p>
          <a:p>
            <a:r>
              <a:rPr lang="be-BY" b="1" i="1" dirty="0">
                <a:solidFill>
                  <a:srgbClr val="0070C0"/>
                </a:solidFill>
              </a:rPr>
              <a:t>і падрыхтоўчых курсаў</a:t>
            </a:r>
          </a:p>
          <a:p>
            <a:pPr algn="r">
              <a:spcBef>
                <a:spcPct val="0"/>
              </a:spcBef>
              <a:buClrTx/>
            </a:pPr>
            <a:endParaRPr lang="be-BY" altLang="ru-RU" b="1" dirty="0" smtClean="0">
              <a:solidFill>
                <a:srgbClr val="FF0000"/>
              </a:solidFill>
            </a:endParaRPr>
          </a:p>
          <a:p>
            <a:pPr algn="r">
              <a:spcBef>
                <a:spcPct val="0"/>
              </a:spcBef>
              <a:buClrTx/>
            </a:pPr>
            <a:endParaRPr lang="be-BY" altLang="ru-RU" b="1" dirty="0">
              <a:solidFill>
                <a:srgbClr val="FF0000"/>
              </a:solidFill>
            </a:endParaRPr>
          </a:p>
          <a:p>
            <a:pPr algn="r">
              <a:spcBef>
                <a:spcPct val="0"/>
              </a:spcBef>
              <a:buClrTx/>
            </a:pPr>
            <a:endParaRPr lang="be-BY" altLang="ru-RU" b="1" dirty="0">
              <a:solidFill>
                <a:srgbClr val="FF0000"/>
              </a:solidFill>
            </a:endParaRPr>
          </a:p>
          <a:p>
            <a:pPr algn="l">
              <a:spcBef>
                <a:spcPct val="0"/>
              </a:spcBef>
              <a:buClrTx/>
            </a:pPr>
            <a:r>
              <a:rPr lang="be-BY" altLang="ru-RU" b="1" dirty="0" smtClean="0">
                <a:solidFill>
                  <a:srgbClr val="7030A0"/>
                </a:solidFill>
              </a:rPr>
              <a:t>Складальнік  </a:t>
            </a:r>
            <a:r>
              <a:rPr lang="be-BY" alt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be-BY" altLang="ru-RU" b="1" dirty="0">
                <a:solidFill>
                  <a:srgbClr val="7030A0"/>
                </a:solidFill>
              </a:rPr>
              <a:t>  </a:t>
            </a:r>
            <a:endParaRPr lang="be-BY" altLang="ru-RU" b="1" dirty="0" smtClean="0">
              <a:solidFill>
                <a:srgbClr val="7030A0"/>
              </a:solidFill>
            </a:endParaRPr>
          </a:p>
          <a:p>
            <a:pPr algn="l">
              <a:spcBef>
                <a:spcPct val="0"/>
              </a:spcBef>
              <a:buClrTx/>
            </a:pPr>
            <a:r>
              <a:rPr lang="be-BY" altLang="ru-RU" b="1" dirty="0" smtClean="0">
                <a:solidFill>
                  <a:srgbClr val="0070C0"/>
                </a:solidFill>
              </a:rPr>
              <a:t>дацэнт </a:t>
            </a:r>
            <a:r>
              <a:rPr lang="be-BY" altLang="ru-RU" b="1" dirty="0">
                <a:solidFill>
                  <a:srgbClr val="0070C0"/>
                </a:solidFill>
              </a:rPr>
              <a:t>кафедры давузаўскай падрыхтоўкі </a:t>
            </a:r>
            <a:r>
              <a:rPr lang="be-BY" altLang="ru-RU" b="1" dirty="0" smtClean="0">
                <a:solidFill>
                  <a:srgbClr val="0070C0"/>
                </a:solidFill>
              </a:rPr>
              <a:t>і </a:t>
            </a:r>
            <a:r>
              <a:rPr lang="be-BY" altLang="ru-RU" b="1" dirty="0">
                <a:solidFill>
                  <a:srgbClr val="0070C0"/>
                </a:solidFill>
              </a:rPr>
              <a:t>прафарыентацыі </a:t>
            </a:r>
            <a:endParaRPr lang="be-BY" altLang="ru-RU" b="1" dirty="0" smtClean="0">
              <a:solidFill>
                <a:srgbClr val="0070C0"/>
              </a:solidFill>
            </a:endParaRPr>
          </a:p>
          <a:p>
            <a:pPr algn="l">
              <a:spcBef>
                <a:spcPct val="0"/>
              </a:spcBef>
              <a:buClrTx/>
            </a:pPr>
            <a:r>
              <a:rPr lang="be-BY" altLang="ru-RU" b="1" dirty="0" smtClean="0">
                <a:solidFill>
                  <a:srgbClr val="7030A0"/>
                </a:solidFill>
              </a:rPr>
              <a:t>С.В</a:t>
            </a:r>
            <a:r>
              <a:rPr lang="be-BY" altLang="ru-RU" b="1" dirty="0">
                <a:solidFill>
                  <a:srgbClr val="7030A0"/>
                </a:solidFill>
              </a:rPr>
              <a:t>. Чайкова</a:t>
            </a:r>
            <a:endParaRPr lang="ru-RU" altLang="ru-RU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3074" name="Picture 2" descr="C:\Users\Светлана\Pictures\images (2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980729"/>
            <a:ext cx="3888432" cy="485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ветлана\Pictures\images (2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84887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152" y="3164200"/>
            <a:ext cx="4436507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4293096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2. </a:t>
            </a:r>
            <a:r>
              <a:rPr lang="ru-RU" sz="2800" dirty="0" err="1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Правапіс</a:t>
            </a:r>
            <a:r>
              <a:rPr lang="ru-RU" sz="2800" dirty="0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 у</a:t>
            </a:r>
            <a:r>
              <a:rPr lang="ru-RU" sz="2800" b="1" i="1" dirty="0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нескладовага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011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632848" cy="129614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Сирень</a:t>
            </a:r>
            <a:r>
              <a:rPr lang="ru-RU" dirty="0" smtClean="0">
                <a:solidFill>
                  <a:srgbClr val="7030A0"/>
                </a:solidFill>
              </a:rPr>
              <a:t> – на русском языке;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b="1" i="1" dirty="0" err="1">
                <a:solidFill>
                  <a:srgbClr val="7030A0"/>
                </a:solidFill>
              </a:rPr>
              <a:t>б</a:t>
            </a:r>
            <a:r>
              <a:rPr lang="ru-RU" b="1" i="1" dirty="0" err="1" smtClean="0">
                <a:solidFill>
                  <a:srgbClr val="7030A0"/>
                </a:solidFill>
              </a:rPr>
              <a:t>эз</a:t>
            </a:r>
            <a:r>
              <a:rPr lang="ru-RU" b="1" i="1" dirty="0" smtClean="0">
                <a:solidFill>
                  <a:srgbClr val="7030A0"/>
                </a:solidFill>
              </a:rPr>
              <a:t> –</a:t>
            </a:r>
            <a:r>
              <a:rPr lang="ru-RU" dirty="0" smtClean="0">
                <a:solidFill>
                  <a:srgbClr val="7030A0"/>
                </a:solidFill>
              </a:rPr>
              <a:t> па-</a:t>
            </a:r>
            <a:r>
              <a:rPr lang="ru-RU" dirty="0" err="1" smtClean="0">
                <a:solidFill>
                  <a:srgbClr val="7030A0"/>
                </a:solidFill>
              </a:rPr>
              <a:t>беларуску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Светлана\Pictures\images (20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77686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9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548681"/>
            <a:ext cx="7088668" cy="576063"/>
          </a:xfrm>
        </p:spPr>
        <p:txBody>
          <a:bodyPr>
            <a:normAutofit fontScale="90000"/>
          </a:bodyPr>
          <a:lstStyle/>
          <a:p>
            <a:pPr lvl="0"/>
            <a:r>
              <a:rPr lang="be-BY" alt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be-BY" alt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be-BY" altLang="ru-RU" sz="4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Правапіс </a:t>
            </a:r>
            <a:r>
              <a:rPr lang="be-BY" altLang="ru-RU" sz="40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be-BY" altLang="ru-RU" sz="4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складовага</a:t>
            </a:r>
            <a:r>
              <a:rPr lang="be-BY" altLang="ru-RU" sz="4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e-BY" altLang="ru-RU" sz="4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76674"/>
              </p:ext>
            </p:extLst>
          </p:nvPr>
        </p:nvGraphicFramePr>
        <p:xfrm>
          <a:off x="795523" y="1169920"/>
          <a:ext cx="7560840" cy="5094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7608"/>
                <a:gridCol w="3513232"/>
              </a:tblGrid>
              <a:tr h="362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Літара у (складовае) </a:t>
                      </a:r>
                      <a:r>
                        <a:rPr lang="be-BY" sz="18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пішацца: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Прыклады 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38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*у пачатку сказа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лесе панавала цішыня.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38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*пасля папярэдняга слова на зычны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 узлескам, пайшоў  у магазін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7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be-BY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*у сярэдзіне і канцы слоў пасля цвёрдых і зацвярдзелых зычных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журы, кенгуру, ружа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38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be-BY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*пасля знакаў прыпынку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увага, убор, улада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7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*пасля двукосся (калі папярэдняе слова заканчваецца на зычны)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Фабрыку “Спартак” узнагародзілі ганаровай граматай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76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8120" algn="l"/>
                        </a:tabLst>
                        <a:defRPr/>
                      </a:pPr>
                      <a:r>
                        <a:rPr lang="be-BY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*пасля злучка (калі папярэдняе слова заканчваецца на зычны</a:t>
                      </a:r>
                      <a:r>
                        <a:rPr lang="be-BY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</a:t>
                      </a:r>
                      <a:r>
                        <a:rPr lang="be-BY" sz="18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хлопец-удалец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76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7650" algn="l"/>
                        </a:tabLst>
                        <a:defRPr/>
                      </a:pPr>
                      <a:r>
                        <a:rPr lang="be-BY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*на пачатку ўласных імён і геаграфічных назваў (перадаецца вялікай літарай</a:t>
                      </a:r>
                      <a:r>
                        <a:rPr lang="be-BY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</a:t>
                      </a:r>
                      <a:r>
                        <a:rPr lang="be-BY" sz="18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Украіне, каля Уладзіміра,  рака Уса</a:t>
                      </a:r>
                      <a:endParaRPr lang="ru-RU" sz="1800" i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413" marR="53413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81133" y="2209413"/>
            <a:ext cx="2616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47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650" algn="l"/>
              </a:tabLst>
            </a:pPr>
            <a:r>
              <a:rPr kumimoji="0" lang="be-BY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§</a:t>
            </a:r>
            <a:endParaRPr kumimoji="0" lang="be-BY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Светлана\Pictures\images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71" y="3717032"/>
            <a:ext cx="352839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7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1"/>
            <a:ext cx="7272808" cy="648072"/>
          </a:xfrm>
        </p:spPr>
        <p:txBody>
          <a:bodyPr>
            <a:normAutofit fontScale="90000"/>
          </a:bodyPr>
          <a:lstStyle/>
          <a:p>
            <a:r>
              <a:rPr lang="be-BY" altLang="ru-RU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be-BY" altLang="ru-RU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be-BY" alt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Правапіс </a:t>
            </a:r>
            <a:r>
              <a:rPr lang="be-BY" altLang="ru-RU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lang="be-BY" altLang="ru-RU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e-BY" altLang="ru-RU" b="1" dirty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складовага</a:t>
            </a:r>
            <a:r>
              <a:rPr lang="be-BY" alt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e-BY" altLang="ru-RU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794304"/>
              </p:ext>
            </p:extLst>
          </p:nvPr>
        </p:nvGraphicFramePr>
        <p:xfrm>
          <a:off x="733210" y="1230291"/>
          <a:ext cx="7655214" cy="5094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8115"/>
                <a:gridCol w="3357099"/>
              </a:tblGrid>
              <a:tr h="1824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be-BY" sz="1600" b="1" i="0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  Р  А Ц  Я Г</a:t>
                      </a:r>
                      <a:endParaRPr lang="ru-RU" sz="1600" b="1" i="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25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be-BY" sz="1600" dirty="0">
                          <a:effectLst/>
                        </a:rPr>
                        <a:t>*на пачатку іншамоўных слоў пад націскам, хоць і пасля папярэдняга слова на галосны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0" i="1" dirty="0">
                          <a:solidFill>
                            <a:schemeClr val="tx1"/>
                          </a:solidFill>
                          <a:effectLst/>
                        </a:rPr>
                        <a:t>да у́рны, насілі у́нты, Брэсцкая у́нія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1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be-BY" sz="1600" dirty="0">
                          <a:effectLst/>
                        </a:rPr>
                        <a:t>*на пачатку выклічнікаў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0" i="1" dirty="0">
                          <a:solidFill>
                            <a:schemeClr val="tx1"/>
                          </a:solidFill>
                          <a:effectLst/>
                        </a:rPr>
                        <a:t>у́, у́х (у́х, ты)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023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be-BY" sz="1600" dirty="0">
                          <a:effectLst/>
                        </a:rPr>
                        <a:t>*у сярэдзіне запазычаных слоў пасля галосных пад націскам (утварае склад)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0" i="1" dirty="0">
                          <a:solidFill>
                            <a:schemeClr val="tx1"/>
                          </a:solidFill>
                          <a:effectLst/>
                        </a:rPr>
                        <a:t>ау́л, бау́л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1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be-BY" sz="1600" dirty="0">
                          <a:effectLst/>
                        </a:rPr>
                        <a:t>*у іншамоўных словах з канцавымі фіналямі -</a:t>
                      </a:r>
                      <a:r>
                        <a:rPr lang="be-BY" sz="1600" i="1" dirty="0">
                          <a:effectLst/>
                        </a:rPr>
                        <a:t>ум</a:t>
                      </a:r>
                      <a:r>
                        <a:rPr lang="be-BY" sz="1600" dirty="0">
                          <a:effectLst/>
                        </a:rPr>
                        <a:t>, -</a:t>
                      </a:r>
                      <a:r>
                        <a:rPr lang="be-BY" sz="1600" i="1" dirty="0">
                          <a:effectLst/>
                        </a:rPr>
                        <a:t>ус</a:t>
                      </a:r>
                      <a:endParaRPr lang="ru-RU" sz="16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b="0" i="1" dirty="0">
                          <a:solidFill>
                            <a:schemeClr val="tx1"/>
                          </a:solidFill>
                          <a:effectLst/>
                        </a:rPr>
                        <a:t>соус, акварыум, шлагбаум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736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7650" algn="l"/>
                        </a:tabLst>
                        <a:defRPr/>
                      </a:pPr>
                      <a:r>
                        <a:rPr lang="be-BY" sz="1600" dirty="0">
                          <a:effectLst/>
                        </a:rPr>
                        <a:t>*у канцы агульных іншамоўных слоў не пад </a:t>
                      </a:r>
                      <a:r>
                        <a:rPr lang="be-BY" sz="1600" dirty="0" smtClean="0">
                          <a:effectLst/>
                        </a:rPr>
                        <a:t>націскам: </a:t>
                      </a:r>
                      <a:r>
                        <a:rPr lang="be-BY" sz="1600" b="0" i="1" dirty="0" smtClean="0">
                          <a:solidFill>
                            <a:schemeClr val="tx1"/>
                          </a:solidFill>
                          <a:effectLst/>
                        </a:rPr>
                        <a:t>фрáу, шóу, нóу-хáу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rgbClr val="00B0F0"/>
                    </a:solidFill>
                  </a:tcPr>
                </a:tc>
              </a:tr>
              <a:tr h="2011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7650" algn="l"/>
                        </a:tabLst>
                        <a:defRPr/>
                      </a:pPr>
                      <a:r>
                        <a:rPr lang="be-BY" sz="1600" dirty="0">
                          <a:effectLst/>
                        </a:rPr>
                        <a:t>*у канцы ўласных іншамоўных слоў не пад </a:t>
                      </a:r>
                      <a:r>
                        <a:rPr lang="be-BY" sz="1600" dirty="0" smtClean="0">
                          <a:effectLst/>
                        </a:rPr>
                        <a:t>націскам: </a:t>
                      </a:r>
                      <a:r>
                        <a:rPr lang="be-BY" sz="1600" b="0" i="1" dirty="0" smtClean="0">
                          <a:solidFill>
                            <a:schemeClr val="tx1"/>
                          </a:solidFill>
                          <a:effectLst/>
                        </a:rPr>
                        <a:t>Ландáу, Дахáу, Цеміртáу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rgbClr val="00B0F0"/>
                    </a:solidFill>
                  </a:tcPr>
                </a:tc>
              </a:tr>
              <a:tr h="2011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7650" algn="l"/>
                        </a:tabLst>
                        <a:defRPr/>
                      </a:pPr>
                      <a:r>
                        <a:rPr lang="be-BY" sz="1600" dirty="0">
                          <a:effectLst/>
                        </a:rPr>
                        <a:t>*у пэўных словах пад </a:t>
                      </a:r>
                      <a:r>
                        <a:rPr lang="be-BY" sz="1600" dirty="0" smtClean="0">
                          <a:effectLst/>
                        </a:rPr>
                        <a:t>націскам: </a:t>
                      </a:r>
                      <a:r>
                        <a:rPr lang="be-BY" sz="1600" b="0" i="1" dirty="0" smtClean="0">
                          <a:solidFill>
                            <a:schemeClr val="tx1"/>
                          </a:solidFill>
                          <a:effectLst/>
                        </a:rPr>
                        <a:t>ау́, ау́каць</a:t>
                      </a:r>
                      <a:endParaRPr lang="ru-RU" sz="16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rgbClr val="00B0F0"/>
                    </a:solidFill>
                  </a:tcPr>
                </a:tc>
              </a:tr>
              <a:tr h="8880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r>
                        <a:rPr lang="be-BY" sz="1600" dirty="0">
                          <a:effectLst/>
                        </a:rPr>
                        <a:t>Запомніць!!! </a:t>
                      </a:r>
                      <a:r>
                        <a:rPr lang="be-BY" sz="1600" b="0" i="1" dirty="0">
                          <a:solidFill>
                            <a:schemeClr val="tx1"/>
                          </a:solidFill>
                          <a:effectLst/>
                        </a:rPr>
                        <a:t>трыумф, </a:t>
                      </a:r>
                      <a:r>
                        <a:rPr lang="be-BY" sz="1600" b="0" i="1" dirty="0" smtClean="0">
                          <a:solidFill>
                            <a:schemeClr val="tx1"/>
                          </a:solidFill>
                          <a:effectLst/>
                        </a:rPr>
                        <a:t>трыумфатар</a:t>
                      </a:r>
                      <a:r>
                        <a:rPr lang="be-BY" sz="1600" b="0" i="1" dirty="0">
                          <a:solidFill>
                            <a:schemeClr val="tx1"/>
                          </a:solidFill>
                          <a:effectLst/>
                        </a:rPr>
                        <a:t>, трыумфальны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05" marR="6560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5605" marR="65605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C:\Users\Светлана\Pictures\images (2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717" y="2924944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80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60840" cy="667201"/>
          </a:xfrm>
        </p:spPr>
        <p:txBody>
          <a:bodyPr>
            <a:normAutofit fontScale="90000"/>
          </a:bodyPr>
          <a:lstStyle/>
          <a:p>
            <a:r>
              <a:rPr lang="be-BY" b="1" i="1" dirty="0" smtClean="0">
                <a:solidFill>
                  <a:srgbClr val="0070C0"/>
                </a:solidFill>
              </a:rPr>
              <a:t>Правапіс ў нескладовага</a:t>
            </a:r>
            <a:endParaRPr lang="ru-RU" b="1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556451"/>
              </p:ext>
            </p:extLst>
          </p:nvPr>
        </p:nvGraphicFramePr>
        <p:xfrm>
          <a:off x="755576" y="1459268"/>
          <a:ext cx="7632848" cy="4778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2"/>
                <a:gridCol w="3384376"/>
              </a:tblGrid>
              <a:tr h="153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</a:rPr>
                        <a:t>Літара </a:t>
                      </a:r>
                      <a:r>
                        <a:rPr lang="be-BY" sz="1200" i="1" dirty="0" smtClean="0">
                          <a:effectLst/>
                        </a:rPr>
                        <a:t>ў </a:t>
                      </a:r>
                      <a:r>
                        <a:rPr lang="be-BY" sz="1200" i="1" dirty="0">
                          <a:effectLst/>
                        </a:rPr>
                        <a:t>(нескладовае) </a:t>
                      </a:r>
                      <a:r>
                        <a:rPr lang="be-BY" sz="1200" i="1" dirty="0" smtClean="0">
                          <a:effectLst/>
                        </a:rPr>
                        <a:t>пішацца: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</a:rPr>
                        <a:t>Прыклады 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97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*пасля галосных (пры чаргаванні [в] з [ў] (параўн.: руск. правда, здоровье)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</a:rPr>
                        <a:t>праўда, траўка, шчаўе, здароўе, салаўі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58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070" algn="l"/>
                        </a:tabLst>
                      </a:pPr>
                      <a:r>
                        <a:rPr lang="be-BY" sz="1200" dirty="0">
                          <a:effectLst/>
                        </a:rPr>
                        <a:t>*пасля галосных (пры чаргаванні [л] з [ў] (параўн.: руск. волк, полметра)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</a:rPr>
                        <a:t>воўк, паўметра, мыў, чытаў; але: палка, памылка, сеялка,  Алжыр, Балгарыя, Волга 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9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070" algn="l"/>
                        </a:tabLst>
                      </a:pPr>
                      <a:r>
                        <a:rPr lang="be-BY" sz="1200" dirty="0">
                          <a:effectLst/>
                        </a:rPr>
                        <a:t>*пасля папярэдняга слова на галосны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</a:rPr>
                        <a:t>Цішыня панавала ў лесе.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97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</a:rPr>
                        <a:t>*пасля двукосся (калі папярэдняе слова заканчваецца на галосны)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200" i="1" dirty="0">
                          <a:effectLst/>
                        </a:rPr>
                        <a:t>Часопіс “Вясёлка” ўзнагародзілі ганаровай гра-матай.</a:t>
                      </a:r>
                      <a:endParaRPr lang="ru-RU" sz="12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596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9070" algn="l"/>
                        </a:tabLst>
                      </a:pPr>
                      <a:r>
                        <a:rPr lang="be-BY" sz="1200" dirty="0" smtClean="0">
                          <a:effectLst/>
                        </a:rPr>
                        <a:t>*у сярэдзіне запазычаных слоў пасля галосных не пад націскам (не ўтварае склад)</a:t>
                      </a:r>
                      <a:endParaRPr lang="ru-RU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200" i="1" dirty="0" smtClean="0">
                          <a:effectLst/>
                        </a:rPr>
                        <a:t>аўдытóрыя, пáўза, каўчу́к, брáўнінг, мáўзер, накдáўн,  клóўн, скáўт, скаўты́зм;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1200" b="1" i="1" dirty="0" smtClean="0">
                          <a:effectLst/>
                        </a:rPr>
                        <a:t>але:</a:t>
                      </a:r>
                      <a:r>
                        <a:rPr lang="be-BY" sz="1200" i="1" dirty="0" smtClean="0">
                          <a:effectLst/>
                        </a:rPr>
                        <a:t> трáур (‘жалоба’)</a:t>
                      </a:r>
                      <a:endParaRPr lang="ru-RU" sz="1200" i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3191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070" algn="l"/>
                        </a:tabLst>
                        <a:defRPr/>
                      </a:pPr>
                      <a:r>
                        <a:rPr lang="be-BY" sz="1200" dirty="0" smtClean="0">
                          <a:effectLst/>
                        </a:rPr>
                        <a:t>*пасля злучка (калі папярэдняе слова заканчваецца на галосны) </a:t>
                      </a:r>
                      <a:r>
                        <a:rPr lang="be-BY" sz="1200" i="1" dirty="0" smtClean="0">
                          <a:effectLst/>
                        </a:rPr>
                        <a:t>жанчына-ўрач, хлопцы-ўмельцы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7650" algn="l"/>
                        </a:tabLst>
                        <a:defRPr/>
                      </a:pPr>
                      <a:r>
                        <a:rPr lang="be-BY" sz="1200" dirty="0">
                          <a:effectLst/>
                        </a:rPr>
                        <a:t>*у пачатку іншамоўных слоў не пад націскам пасля папярэдняга слова на галосны (згодна з новымі правіламі арфаграфіі</a:t>
                      </a:r>
                      <a:r>
                        <a:rPr lang="be-BY" sz="1200" dirty="0" smtClean="0">
                          <a:effectLst/>
                        </a:rPr>
                        <a:t>!):</a:t>
                      </a:r>
                      <a:r>
                        <a:rPr lang="be-BY" sz="1200" i="1" dirty="0" smtClean="0">
                          <a:effectLst/>
                        </a:rPr>
                        <a:t> </a:t>
                      </a:r>
                      <a:r>
                        <a:rPr lang="be-BY" sz="1200" i="1" dirty="0" smtClean="0">
                          <a:solidFill>
                            <a:schemeClr val="tx1"/>
                          </a:solidFill>
                          <a:effectLst/>
                        </a:rPr>
                        <a:t>ва ўніверсітэ́це, для ўнія́та,  крыкі “ўрá”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rgbClr val="00B0F0"/>
                    </a:solidFill>
                  </a:tcPr>
                </a:tc>
              </a:tr>
              <a:tr h="111495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47650" algn="l"/>
                        </a:tabLst>
                        <a:defRPr/>
                      </a:pPr>
                      <a:r>
                        <a:rPr lang="be-BY" sz="1200" dirty="0">
                          <a:effectLst/>
                        </a:rPr>
                        <a:t>* у сярэдзіне ўласных імён і геаграфічных назваў пасля галоснай і вытворных словах (згодна з новымі правіламі арфаграфіі</a:t>
                      </a:r>
                      <a:r>
                        <a:rPr lang="be-BY" sz="1200" dirty="0" smtClean="0">
                          <a:effectLst/>
                        </a:rPr>
                        <a:t>!)</a:t>
                      </a:r>
                      <a:r>
                        <a:rPr lang="be-BY" sz="1200" i="1" dirty="0" smtClean="0">
                          <a:effectLst/>
                        </a:rPr>
                        <a:t> </a:t>
                      </a:r>
                      <a:r>
                        <a:rPr lang="be-BY" sz="1200" i="1" dirty="0" smtClean="0">
                          <a:solidFill>
                            <a:schemeClr val="tx1"/>
                          </a:solidFill>
                          <a:effectLst/>
                        </a:rPr>
                        <a:t>Заўралле, заўральскі</a:t>
                      </a:r>
                      <a:endParaRPr lang="ru-RU" sz="1200" i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47650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55" marR="58755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C:\Users\Светлана\Pictures\images (2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93552"/>
            <a:ext cx="3384376" cy="230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7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Светлана\Pictures\images (2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9"/>
            <a:ext cx="770485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331641" y="620688"/>
            <a:ext cx="6408710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sz="4800" b="1" i="1" dirty="0" smtClean="0">
                <a:solidFill>
                  <a:srgbClr val="7030A0"/>
                </a:solidFill>
              </a:rPr>
              <a:t>Дзякуй за ўвагу!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D7038F-DF9F-4858-8CF0-382224A13315}"/>
</file>

<file path=customXml/itemProps2.xml><?xml version="1.0" encoding="utf-8"?>
<ds:datastoreItem xmlns:ds="http://schemas.openxmlformats.org/officeDocument/2006/customXml" ds:itemID="{9B7867B2-9066-49A9-9431-16C0683DDEEC}"/>
</file>

<file path=customXml/itemProps3.xml><?xml version="1.0" encoding="utf-8"?>
<ds:datastoreItem xmlns:ds="http://schemas.openxmlformats.org/officeDocument/2006/customXml" ds:itemID="{FE7A8F6E-077A-41BB-BA30-12340F717443}"/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74</TotalTime>
  <Words>489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Кнопка</vt:lpstr>
      <vt:lpstr>Правапіс у – ў </vt:lpstr>
      <vt:lpstr>Презентация PowerPoint</vt:lpstr>
      <vt:lpstr>Сирень – на русском языке; бэз – па-беларуску.</vt:lpstr>
      <vt:lpstr> Правапіс у складовага </vt:lpstr>
      <vt:lpstr> Правапіс у складовага </vt:lpstr>
      <vt:lpstr>Правапіс ў нескладовага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Правапіс у – ў </dc:title>
  <dc:creator>Светлана</dc:creator>
  <cp:lastModifiedBy>Светлана</cp:lastModifiedBy>
  <cp:revision>11</cp:revision>
  <dcterms:created xsi:type="dcterms:W3CDTF">2015-05-02T13:59:44Z</dcterms:created>
  <dcterms:modified xsi:type="dcterms:W3CDTF">2015-05-03T20:37:41Z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